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5" r:id="rId2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025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138" y="28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Patrick\Documents\data\Brugel\Belpex%202019-2020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fr-BE"/>
              <a:t>jul 19 - aug 19 - may 20 - jun 20: Belpex moyen ETE pour chaque heure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fr-FR"/>
        </a:p>
      </c:txPr>
    </c:title>
    <c:autoTitleDeleted val="0"/>
    <c:plotArea>
      <c:layout/>
      <c:lineChart>
        <c:grouping val="standard"/>
        <c:varyColors val="0"/>
        <c:ser>
          <c:idx val="4"/>
          <c:order val="4"/>
          <c:tx>
            <c:strRef>
              <c:f>'Bilan 0719-0620 V1bis'!$F$59</c:f>
              <c:strCache>
                <c:ptCount val="1"/>
                <c:pt idx="0">
                  <c:v>MOY 4 mois</c:v>
                </c:pt>
              </c:strCache>
            </c:strRef>
          </c:tx>
          <c:spPr>
            <a:ln w="28575" cap="rnd">
              <a:solidFill>
                <a:schemeClr val="accent5"/>
              </a:solidFill>
              <a:round/>
            </a:ln>
            <a:effectLst/>
          </c:spPr>
          <c:marker>
            <c:symbol val="none"/>
          </c:marker>
          <c:cat>
            <c:strRef>
              <c:f>'Bilan 0719-0620 V1bis'!$A$60:$A$83</c:f>
              <c:strCache>
                <c:ptCount val="24"/>
                <c:pt idx="0">
                  <c:v>PRIX BELPEX MOYEN 0h</c:v>
                </c:pt>
                <c:pt idx="1">
                  <c:v>PRIX BELPEX MOYEN 1h</c:v>
                </c:pt>
                <c:pt idx="2">
                  <c:v>PRIX BELPEX MOYEN 2h</c:v>
                </c:pt>
                <c:pt idx="3">
                  <c:v>PRIX BELPEX MOYEN 3h</c:v>
                </c:pt>
                <c:pt idx="4">
                  <c:v>PRIX BELPEX MOYEN 4h</c:v>
                </c:pt>
                <c:pt idx="5">
                  <c:v>PRIX BELPEX MOYEN 5h</c:v>
                </c:pt>
                <c:pt idx="6">
                  <c:v>PRIX BELPEX MOYEN 6h</c:v>
                </c:pt>
                <c:pt idx="7">
                  <c:v>PRIX BELPEX MOYEN 7h</c:v>
                </c:pt>
                <c:pt idx="8">
                  <c:v>PRIX BELPEX MOYEN 8h</c:v>
                </c:pt>
                <c:pt idx="9">
                  <c:v>PRIX BELPEX MOYEN 9h</c:v>
                </c:pt>
                <c:pt idx="10">
                  <c:v>PRIX BELPEX MOYEN 10h</c:v>
                </c:pt>
                <c:pt idx="11">
                  <c:v>PRIX BELPEX MOYEN 11h</c:v>
                </c:pt>
                <c:pt idx="12">
                  <c:v>PRIX BELPEX MOYEN 12h</c:v>
                </c:pt>
                <c:pt idx="13">
                  <c:v>PRIX BELPEX MOYEN 13h</c:v>
                </c:pt>
                <c:pt idx="14">
                  <c:v>PRIX BELPEX MOYEN 14h</c:v>
                </c:pt>
                <c:pt idx="15">
                  <c:v>PRIX BELPEX MOYEN 15h</c:v>
                </c:pt>
                <c:pt idx="16">
                  <c:v>PRIX BELPEX MOYEN 16h</c:v>
                </c:pt>
                <c:pt idx="17">
                  <c:v>PRIX BELPEX MOYEN 17h</c:v>
                </c:pt>
                <c:pt idx="18">
                  <c:v>PRIX BELPEX MOYEN 18h</c:v>
                </c:pt>
                <c:pt idx="19">
                  <c:v>PRIX BELPEX MOYEN 19h</c:v>
                </c:pt>
                <c:pt idx="20">
                  <c:v>PRIX BELPEX MOYEN 20h</c:v>
                </c:pt>
                <c:pt idx="21">
                  <c:v>PRIX BELPEX MOYEN 21h</c:v>
                </c:pt>
                <c:pt idx="22">
                  <c:v>PRIX BELPEX MOYEN 22h</c:v>
                </c:pt>
                <c:pt idx="23">
                  <c:v>PRIX BELPEX MOYEN 23h</c:v>
                </c:pt>
              </c:strCache>
            </c:strRef>
          </c:cat>
          <c:val>
            <c:numRef>
              <c:f>'Bilan 0719-0620 V1bis'!$F$60:$F$83</c:f>
              <c:numCache>
                <c:formatCode>#,##0.00\ "€"</c:formatCode>
                <c:ptCount val="24"/>
                <c:pt idx="0">
                  <c:v>27.948861788617887</c:v>
                </c:pt>
                <c:pt idx="1">
                  <c:v>25.34682926829268</c:v>
                </c:pt>
                <c:pt idx="2">
                  <c:v>23.705365853658535</c:v>
                </c:pt>
                <c:pt idx="3">
                  <c:v>21.883008130081301</c:v>
                </c:pt>
                <c:pt idx="4">
                  <c:v>21.158699186991871</c:v>
                </c:pt>
                <c:pt idx="5">
                  <c:v>22.536016260162601</c:v>
                </c:pt>
                <c:pt idx="6">
                  <c:v>25.577967479674797</c:v>
                </c:pt>
                <c:pt idx="7">
                  <c:v>29.919186991869914</c:v>
                </c:pt>
                <c:pt idx="8">
                  <c:v>32.476747967479675</c:v>
                </c:pt>
                <c:pt idx="9">
                  <c:v>31.373739837398379</c:v>
                </c:pt>
                <c:pt idx="10">
                  <c:v>29.241056910569107</c:v>
                </c:pt>
                <c:pt idx="11">
                  <c:v>28.342195121951221</c:v>
                </c:pt>
                <c:pt idx="12">
                  <c:v>26.332357723577235</c:v>
                </c:pt>
                <c:pt idx="13">
                  <c:v>24.560975609756099</c:v>
                </c:pt>
                <c:pt idx="14">
                  <c:v>22.605691056910569</c:v>
                </c:pt>
                <c:pt idx="15">
                  <c:v>22.384390243902438</c:v>
                </c:pt>
                <c:pt idx="16">
                  <c:v>23.474227642276421</c:v>
                </c:pt>
                <c:pt idx="17">
                  <c:v>27.656910569105694</c:v>
                </c:pt>
                <c:pt idx="18">
                  <c:v>32.884390243902438</c:v>
                </c:pt>
                <c:pt idx="19">
                  <c:v>37.020894308943085</c:v>
                </c:pt>
                <c:pt idx="20">
                  <c:v>36.50406504065041</c:v>
                </c:pt>
                <c:pt idx="21">
                  <c:v>35.283739837398379</c:v>
                </c:pt>
                <c:pt idx="22">
                  <c:v>35.373902439024398</c:v>
                </c:pt>
                <c:pt idx="23">
                  <c:v>31.372113821138207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673869016"/>
        <c:axId val="673869408"/>
        <c:extLst>
          <c:ext xmlns:c15="http://schemas.microsoft.com/office/drawing/2012/chart" uri="{02D57815-91ED-43cb-92C2-25804820EDAC}">
            <c15:filteredLineSeries>
              <c15:ser>
                <c:idx val="0"/>
                <c:order val="0"/>
                <c:tx>
                  <c:strRef>
                    <c:extLst>
                      <c:ext uri="{02D57815-91ED-43cb-92C2-25804820EDAC}">
                        <c15:formulaRef>
                          <c15:sqref>'Bilan 0719-0620 V1bis'!$B$59</c15:sqref>
                        </c15:formulaRef>
                      </c:ext>
                    </c:extLst>
                    <c:strCache>
                      <c:ptCount val="1"/>
                      <c:pt idx="0">
                        <c:v>07-19</c:v>
                      </c:pt>
                    </c:strCache>
                  </c:strRef>
                </c:tx>
                <c:spPr>
                  <a:ln w="28575" cap="rnd">
                    <a:solidFill>
                      <a:schemeClr val="accent1"/>
                    </a:solidFill>
                    <a:round/>
                  </a:ln>
                  <a:effectLst/>
                </c:spPr>
                <c:marker>
                  <c:symbol val="none"/>
                </c:marker>
                <c:cat>
                  <c:strRef>
                    <c:extLst>
                      <c:ext uri="{02D57815-91ED-43cb-92C2-25804820EDAC}">
                        <c15:formulaRef>
                          <c15:sqref>'Bilan 0719-0620 V1bis'!$A$60:$A$83</c15:sqref>
                        </c15:formulaRef>
                      </c:ext>
                    </c:extLst>
                    <c:strCache>
                      <c:ptCount val="24"/>
                      <c:pt idx="0">
                        <c:v>PRIX BELPEX MOYEN 0h</c:v>
                      </c:pt>
                      <c:pt idx="1">
                        <c:v>PRIX BELPEX MOYEN 1h</c:v>
                      </c:pt>
                      <c:pt idx="2">
                        <c:v>PRIX BELPEX MOYEN 2h</c:v>
                      </c:pt>
                      <c:pt idx="3">
                        <c:v>PRIX BELPEX MOYEN 3h</c:v>
                      </c:pt>
                      <c:pt idx="4">
                        <c:v>PRIX BELPEX MOYEN 4h</c:v>
                      </c:pt>
                      <c:pt idx="5">
                        <c:v>PRIX BELPEX MOYEN 5h</c:v>
                      </c:pt>
                      <c:pt idx="6">
                        <c:v>PRIX BELPEX MOYEN 6h</c:v>
                      </c:pt>
                      <c:pt idx="7">
                        <c:v>PRIX BELPEX MOYEN 7h</c:v>
                      </c:pt>
                      <c:pt idx="8">
                        <c:v>PRIX BELPEX MOYEN 8h</c:v>
                      </c:pt>
                      <c:pt idx="9">
                        <c:v>PRIX BELPEX MOYEN 9h</c:v>
                      </c:pt>
                      <c:pt idx="10">
                        <c:v>PRIX BELPEX MOYEN 10h</c:v>
                      </c:pt>
                      <c:pt idx="11">
                        <c:v>PRIX BELPEX MOYEN 11h</c:v>
                      </c:pt>
                      <c:pt idx="12">
                        <c:v>PRIX BELPEX MOYEN 12h</c:v>
                      </c:pt>
                      <c:pt idx="13">
                        <c:v>PRIX BELPEX MOYEN 13h</c:v>
                      </c:pt>
                      <c:pt idx="14">
                        <c:v>PRIX BELPEX MOYEN 14h</c:v>
                      </c:pt>
                      <c:pt idx="15">
                        <c:v>PRIX BELPEX MOYEN 15h</c:v>
                      </c:pt>
                      <c:pt idx="16">
                        <c:v>PRIX BELPEX MOYEN 16h</c:v>
                      </c:pt>
                      <c:pt idx="17">
                        <c:v>PRIX BELPEX MOYEN 17h</c:v>
                      </c:pt>
                      <c:pt idx="18">
                        <c:v>PRIX BELPEX MOYEN 18h</c:v>
                      </c:pt>
                      <c:pt idx="19">
                        <c:v>PRIX BELPEX MOYEN 19h</c:v>
                      </c:pt>
                      <c:pt idx="20">
                        <c:v>PRIX BELPEX MOYEN 20h</c:v>
                      </c:pt>
                      <c:pt idx="21">
                        <c:v>PRIX BELPEX MOYEN 21h</c:v>
                      </c:pt>
                      <c:pt idx="22">
                        <c:v>PRIX BELPEX MOYEN 22h</c:v>
                      </c:pt>
                      <c:pt idx="23">
                        <c:v>PRIX BELPEX MOYEN 23h</c:v>
                      </c:pt>
                    </c:strCache>
                  </c:strRef>
                </c:cat>
                <c:val>
                  <c:numRef>
                    <c:extLst>
                      <c:ext uri="{02D57815-91ED-43cb-92C2-25804820EDAC}">
                        <c15:formulaRef>
                          <c15:sqref>'Bilan 0719-0620 V1bis'!$B$60:$B$83</c15:sqref>
                        </c15:formulaRef>
                      </c:ext>
                    </c:extLst>
                    <c:numCache>
                      <c:formatCode>#,##0.00\ "€"</c:formatCode>
                      <c:ptCount val="24"/>
                      <c:pt idx="0">
                        <c:v>35.857096774193543</c:v>
                      </c:pt>
                      <c:pt idx="1">
                        <c:v>33.758709677419354</c:v>
                      </c:pt>
                      <c:pt idx="2">
                        <c:v>32.371935483870963</c:v>
                      </c:pt>
                      <c:pt idx="3">
                        <c:v>29.840967741935479</c:v>
                      </c:pt>
                      <c:pt idx="4">
                        <c:v>28.578064516129029</c:v>
                      </c:pt>
                      <c:pt idx="5">
                        <c:v>30.878709677419355</c:v>
                      </c:pt>
                      <c:pt idx="6">
                        <c:v>35.062903225806444</c:v>
                      </c:pt>
                      <c:pt idx="7">
                        <c:v>40.219677419354845</c:v>
                      </c:pt>
                      <c:pt idx="8">
                        <c:v>43.325806451612891</c:v>
                      </c:pt>
                      <c:pt idx="9">
                        <c:v>42.891290322580652</c:v>
                      </c:pt>
                      <c:pt idx="10">
                        <c:v>40.363870967741939</c:v>
                      </c:pt>
                      <c:pt idx="11">
                        <c:v>39.177096774193551</c:v>
                      </c:pt>
                      <c:pt idx="12">
                        <c:v>37.295806451612897</c:v>
                      </c:pt>
                      <c:pt idx="13">
                        <c:v>34.839999999999996</c:v>
                      </c:pt>
                      <c:pt idx="14">
                        <c:v>33.3158064516129</c:v>
                      </c:pt>
                      <c:pt idx="15">
                        <c:v>33.493870967741927</c:v>
                      </c:pt>
                      <c:pt idx="16">
                        <c:v>34.359032258064509</c:v>
                      </c:pt>
                      <c:pt idx="17">
                        <c:v>37.514516129032259</c:v>
                      </c:pt>
                      <c:pt idx="18">
                        <c:v>41.861935483870965</c:v>
                      </c:pt>
                      <c:pt idx="19">
                        <c:v>47.017419354838708</c:v>
                      </c:pt>
                      <c:pt idx="20">
                        <c:v>45.685483870967737</c:v>
                      </c:pt>
                      <c:pt idx="21">
                        <c:v>43.450967741935493</c:v>
                      </c:pt>
                      <c:pt idx="22">
                        <c:v>44.832903225806454</c:v>
                      </c:pt>
                      <c:pt idx="23">
                        <c:v>39.640967741935484</c:v>
                      </c:pt>
                    </c:numCache>
                  </c:numRef>
                </c:val>
                <c:smooth val="0"/>
              </c15:ser>
            </c15:filteredLineSeries>
            <c15:filteredLineSeries>
              <c15:ser>
                <c:idx val="1"/>
                <c:order val="1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'Bilan 0719-0620 V1bis'!$C$59</c15:sqref>
                        </c15:formulaRef>
                      </c:ext>
                    </c:extLst>
                    <c:strCache>
                      <c:ptCount val="1"/>
                      <c:pt idx="0">
                        <c:v>08-19</c:v>
                      </c:pt>
                    </c:strCache>
                  </c:strRef>
                </c:tx>
                <c:spPr>
                  <a:ln w="28575" cap="rnd">
                    <a:solidFill>
                      <a:schemeClr val="accent2"/>
                    </a:solidFill>
                    <a:round/>
                  </a:ln>
                  <a:effectLst/>
                </c:spPr>
                <c:marker>
                  <c:symbol val="none"/>
                </c:marker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'Bilan 0719-0620 V1bis'!$A$60:$A$83</c15:sqref>
                        </c15:formulaRef>
                      </c:ext>
                    </c:extLst>
                    <c:strCache>
                      <c:ptCount val="24"/>
                      <c:pt idx="0">
                        <c:v>PRIX BELPEX MOYEN 0h</c:v>
                      </c:pt>
                      <c:pt idx="1">
                        <c:v>PRIX BELPEX MOYEN 1h</c:v>
                      </c:pt>
                      <c:pt idx="2">
                        <c:v>PRIX BELPEX MOYEN 2h</c:v>
                      </c:pt>
                      <c:pt idx="3">
                        <c:v>PRIX BELPEX MOYEN 3h</c:v>
                      </c:pt>
                      <c:pt idx="4">
                        <c:v>PRIX BELPEX MOYEN 4h</c:v>
                      </c:pt>
                      <c:pt idx="5">
                        <c:v>PRIX BELPEX MOYEN 5h</c:v>
                      </c:pt>
                      <c:pt idx="6">
                        <c:v>PRIX BELPEX MOYEN 6h</c:v>
                      </c:pt>
                      <c:pt idx="7">
                        <c:v>PRIX BELPEX MOYEN 7h</c:v>
                      </c:pt>
                      <c:pt idx="8">
                        <c:v>PRIX BELPEX MOYEN 8h</c:v>
                      </c:pt>
                      <c:pt idx="9">
                        <c:v>PRIX BELPEX MOYEN 9h</c:v>
                      </c:pt>
                      <c:pt idx="10">
                        <c:v>PRIX BELPEX MOYEN 10h</c:v>
                      </c:pt>
                      <c:pt idx="11">
                        <c:v>PRIX BELPEX MOYEN 11h</c:v>
                      </c:pt>
                      <c:pt idx="12">
                        <c:v>PRIX BELPEX MOYEN 12h</c:v>
                      </c:pt>
                      <c:pt idx="13">
                        <c:v>PRIX BELPEX MOYEN 13h</c:v>
                      </c:pt>
                      <c:pt idx="14">
                        <c:v>PRIX BELPEX MOYEN 14h</c:v>
                      </c:pt>
                      <c:pt idx="15">
                        <c:v>PRIX BELPEX MOYEN 15h</c:v>
                      </c:pt>
                      <c:pt idx="16">
                        <c:v>PRIX BELPEX MOYEN 16h</c:v>
                      </c:pt>
                      <c:pt idx="17">
                        <c:v>PRIX BELPEX MOYEN 17h</c:v>
                      </c:pt>
                      <c:pt idx="18">
                        <c:v>PRIX BELPEX MOYEN 18h</c:v>
                      </c:pt>
                      <c:pt idx="19">
                        <c:v>PRIX BELPEX MOYEN 19h</c:v>
                      </c:pt>
                      <c:pt idx="20">
                        <c:v>PRIX BELPEX MOYEN 20h</c:v>
                      </c:pt>
                      <c:pt idx="21">
                        <c:v>PRIX BELPEX MOYEN 21h</c:v>
                      </c:pt>
                      <c:pt idx="22">
                        <c:v>PRIX BELPEX MOYEN 22h</c:v>
                      </c:pt>
                      <c:pt idx="23">
                        <c:v>PRIX BELPEX MOYEN 23h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'Bilan 0719-0620 V1bis'!$C$60:$C$83</c15:sqref>
                        </c15:formulaRef>
                      </c:ext>
                    </c:extLst>
                    <c:numCache>
                      <c:formatCode>#,##0.00\ "€"</c:formatCode>
                      <c:ptCount val="24"/>
                      <c:pt idx="0">
                        <c:v>33.365161290322575</c:v>
                      </c:pt>
                      <c:pt idx="1">
                        <c:v>29.695806451612903</c:v>
                      </c:pt>
                      <c:pt idx="2">
                        <c:v>27.489354838709676</c:v>
                      </c:pt>
                      <c:pt idx="3">
                        <c:v>25.277419354838713</c:v>
                      </c:pt>
                      <c:pt idx="4">
                        <c:v>24.843548387096774</c:v>
                      </c:pt>
                      <c:pt idx="5">
                        <c:v>26.749354838709678</c:v>
                      </c:pt>
                      <c:pt idx="6">
                        <c:v>30.10806451612903</c:v>
                      </c:pt>
                      <c:pt idx="7">
                        <c:v>34.33612903225805</c:v>
                      </c:pt>
                      <c:pt idx="8">
                        <c:v>38.080322580645166</c:v>
                      </c:pt>
                      <c:pt idx="9">
                        <c:v>37.256129032258073</c:v>
                      </c:pt>
                      <c:pt idx="10">
                        <c:v>35.001612903225805</c:v>
                      </c:pt>
                      <c:pt idx="11">
                        <c:v>33.796129032258065</c:v>
                      </c:pt>
                      <c:pt idx="12">
                        <c:v>31.520322580645153</c:v>
                      </c:pt>
                      <c:pt idx="13">
                        <c:v>29.412258064516131</c:v>
                      </c:pt>
                      <c:pt idx="14">
                        <c:v>28.69064516129033</c:v>
                      </c:pt>
                      <c:pt idx="15">
                        <c:v>29.330000000000002</c:v>
                      </c:pt>
                      <c:pt idx="16">
                        <c:v>30.4958064516129</c:v>
                      </c:pt>
                      <c:pt idx="17">
                        <c:v>34.241290322580653</c:v>
                      </c:pt>
                      <c:pt idx="18">
                        <c:v>40.744193548387095</c:v>
                      </c:pt>
                      <c:pt idx="19">
                        <c:v>44.394193548387094</c:v>
                      </c:pt>
                      <c:pt idx="20">
                        <c:v>43.681612903225819</c:v>
                      </c:pt>
                      <c:pt idx="21">
                        <c:v>43.042903225806448</c:v>
                      </c:pt>
                      <c:pt idx="22">
                        <c:v>41.220322580645167</c:v>
                      </c:pt>
                      <c:pt idx="23">
                        <c:v>36.61774193548387</c:v>
                      </c:pt>
                    </c:numCache>
                  </c:numRef>
                </c:val>
                <c:smooth val="0"/>
              </c15:ser>
            </c15:filteredLineSeries>
            <c15:filteredLineSeries>
              <c15:ser>
                <c:idx val="2"/>
                <c:order val="2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'Bilan 0719-0620 V1bis'!$D$59</c15:sqref>
                        </c15:formulaRef>
                      </c:ext>
                    </c:extLst>
                    <c:strCache>
                      <c:ptCount val="1"/>
                      <c:pt idx="0">
                        <c:v>05-20</c:v>
                      </c:pt>
                    </c:strCache>
                  </c:strRef>
                </c:tx>
                <c:spPr>
                  <a:ln w="28575" cap="rnd">
                    <a:solidFill>
                      <a:schemeClr val="accent3"/>
                    </a:solidFill>
                    <a:round/>
                  </a:ln>
                  <a:effectLst/>
                </c:spPr>
                <c:marker>
                  <c:symbol val="none"/>
                </c:marker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'Bilan 0719-0620 V1bis'!$A$60:$A$83</c15:sqref>
                        </c15:formulaRef>
                      </c:ext>
                    </c:extLst>
                    <c:strCache>
                      <c:ptCount val="24"/>
                      <c:pt idx="0">
                        <c:v>PRIX BELPEX MOYEN 0h</c:v>
                      </c:pt>
                      <c:pt idx="1">
                        <c:v>PRIX BELPEX MOYEN 1h</c:v>
                      </c:pt>
                      <c:pt idx="2">
                        <c:v>PRIX BELPEX MOYEN 2h</c:v>
                      </c:pt>
                      <c:pt idx="3">
                        <c:v>PRIX BELPEX MOYEN 3h</c:v>
                      </c:pt>
                      <c:pt idx="4">
                        <c:v>PRIX BELPEX MOYEN 4h</c:v>
                      </c:pt>
                      <c:pt idx="5">
                        <c:v>PRIX BELPEX MOYEN 5h</c:v>
                      </c:pt>
                      <c:pt idx="6">
                        <c:v>PRIX BELPEX MOYEN 6h</c:v>
                      </c:pt>
                      <c:pt idx="7">
                        <c:v>PRIX BELPEX MOYEN 7h</c:v>
                      </c:pt>
                      <c:pt idx="8">
                        <c:v>PRIX BELPEX MOYEN 8h</c:v>
                      </c:pt>
                      <c:pt idx="9">
                        <c:v>PRIX BELPEX MOYEN 9h</c:v>
                      </c:pt>
                      <c:pt idx="10">
                        <c:v>PRIX BELPEX MOYEN 10h</c:v>
                      </c:pt>
                      <c:pt idx="11">
                        <c:v>PRIX BELPEX MOYEN 11h</c:v>
                      </c:pt>
                      <c:pt idx="12">
                        <c:v>PRIX BELPEX MOYEN 12h</c:v>
                      </c:pt>
                      <c:pt idx="13">
                        <c:v>PRIX BELPEX MOYEN 13h</c:v>
                      </c:pt>
                      <c:pt idx="14">
                        <c:v>PRIX BELPEX MOYEN 14h</c:v>
                      </c:pt>
                      <c:pt idx="15">
                        <c:v>PRIX BELPEX MOYEN 15h</c:v>
                      </c:pt>
                      <c:pt idx="16">
                        <c:v>PRIX BELPEX MOYEN 16h</c:v>
                      </c:pt>
                      <c:pt idx="17">
                        <c:v>PRIX BELPEX MOYEN 17h</c:v>
                      </c:pt>
                      <c:pt idx="18">
                        <c:v>PRIX BELPEX MOYEN 18h</c:v>
                      </c:pt>
                      <c:pt idx="19">
                        <c:v>PRIX BELPEX MOYEN 19h</c:v>
                      </c:pt>
                      <c:pt idx="20">
                        <c:v>PRIX BELPEX MOYEN 20h</c:v>
                      </c:pt>
                      <c:pt idx="21">
                        <c:v>PRIX BELPEX MOYEN 21h</c:v>
                      </c:pt>
                      <c:pt idx="22">
                        <c:v>PRIX BELPEX MOYEN 22h</c:v>
                      </c:pt>
                      <c:pt idx="23">
                        <c:v>PRIX BELPEX MOYEN 23h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'Bilan 0719-0620 V1bis'!$D$60:$D$83</c15:sqref>
                        </c15:formulaRef>
                      </c:ext>
                    </c:extLst>
                    <c:numCache>
                      <c:formatCode>#,##0.00\ "€"</c:formatCode>
                      <c:ptCount val="24"/>
                      <c:pt idx="0">
                        <c:v>17.491290322580646</c:v>
                      </c:pt>
                      <c:pt idx="1">
                        <c:v>15.729032258064517</c:v>
                      </c:pt>
                      <c:pt idx="2">
                        <c:v>14.424516129032259</c:v>
                      </c:pt>
                      <c:pt idx="3">
                        <c:v>12.973870967741934</c:v>
                      </c:pt>
                      <c:pt idx="4">
                        <c:v>12.348709677419359</c:v>
                      </c:pt>
                      <c:pt idx="5">
                        <c:v>12.932903225806452</c:v>
                      </c:pt>
                      <c:pt idx="6">
                        <c:v>13.929032258064517</c:v>
                      </c:pt>
                      <c:pt idx="7">
                        <c:v>17.240967741935489</c:v>
                      </c:pt>
                      <c:pt idx="8">
                        <c:v>18.487741935483868</c:v>
                      </c:pt>
                      <c:pt idx="9">
                        <c:v>16.589354838709678</c:v>
                      </c:pt>
                      <c:pt idx="10">
                        <c:v>14.346129032258064</c:v>
                      </c:pt>
                      <c:pt idx="11">
                        <c:v>13.745483870967742</c:v>
                      </c:pt>
                      <c:pt idx="12">
                        <c:v>11.767741935483871</c:v>
                      </c:pt>
                      <c:pt idx="13">
                        <c:v>11.418064516129032</c:v>
                      </c:pt>
                      <c:pt idx="14">
                        <c:v>7.830967741935484</c:v>
                      </c:pt>
                      <c:pt idx="15">
                        <c:v>6.3135483870967759</c:v>
                      </c:pt>
                      <c:pt idx="16">
                        <c:v>7.6180645161290315</c:v>
                      </c:pt>
                      <c:pt idx="17">
                        <c:v>12.849354838709681</c:v>
                      </c:pt>
                      <c:pt idx="18">
                        <c:v>18.974193548387099</c:v>
                      </c:pt>
                      <c:pt idx="19">
                        <c:v>22.79451612903226</c:v>
                      </c:pt>
                      <c:pt idx="20">
                        <c:v>23.130967741935486</c:v>
                      </c:pt>
                      <c:pt idx="21">
                        <c:v>22.476129032258065</c:v>
                      </c:pt>
                      <c:pt idx="22">
                        <c:v>23.218709677419355</c:v>
                      </c:pt>
                      <c:pt idx="23">
                        <c:v>20.835806451612903</c:v>
                      </c:pt>
                    </c:numCache>
                  </c:numRef>
                </c:val>
                <c:smooth val="0"/>
              </c15:ser>
            </c15:filteredLineSeries>
            <c15:filteredLineSeries>
              <c15:ser>
                <c:idx val="3"/>
                <c:order val="3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'Bilan 0719-0620 V1bis'!$E$59</c15:sqref>
                        </c15:formulaRef>
                      </c:ext>
                    </c:extLst>
                    <c:strCache>
                      <c:ptCount val="1"/>
                      <c:pt idx="0">
                        <c:v>06-20</c:v>
                      </c:pt>
                    </c:strCache>
                  </c:strRef>
                </c:tx>
                <c:spPr>
                  <a:ln w="28575" cap="rnd">
                    <a:solidFill>
                      <a:schemeClr val="accent4"/>
                    </a:solidFill>
                    <a:round/>
                  </a:ln>
                  <a:effectLst/>
                </c:spPr>
                <c:marker>
                  <c:symbol val="none"/>
                </c:marker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'Bilan 0719-0620 V1bis'!$A$60:$A$83</c15:sqref>
                        </c15:formulaRef>
                      </c:ext>
                    </c:extLst>
                    <c:strCache>
                      <c:ptCount val="24"/>
                      <c:pt idx="0">
                        <c:v>PRIX BELPEX MOYEN 0h</c:v>
                      </c:pt>
                      <c:pt idx="1">
                        <c:v>PRIX BELPEX MOYEN 1h</c:v>
                      </c:pt>
                      <c:pt idx="2">
                        <c:v>PRIX BELPEX MOYEN 2h</c:v>
                      </c:pt>
                      <c:pt idx="3">
                        <c:v>PRIX BELPEX MOYEN 3h</c:v>
                      </c:pt>
                      <c:pt idx="4">
                        <c:v>PRIX BELPEX MOYEN 4h</c:v>
                      </c:pt>
                      <c:pt idx="5">
                        <c:v>PRIX BELPEX MOYEN 5h</c:v>
                      </c:pt>
                      <c:pt idx="6">
                        <c:v>PRIX BELPEX MOYEN 6h</c:v>
                      </c:pt>
                      <c:pt idx="7">
                        <c:v>PRIX BELPEX MOYEN 7h</c:v>
                      </c:pt>
                      <c:pt idx="8">
                        <c:v>PRIX BELPEX MOYEN 8h</c:v>
                      </c:pt>
                      <c:pt idx="9">
                        <c:v>PRIX BELPEX MOYEN 9h</c:v>
                      </c:pt>
                      <c:pt idx="10">
                        <c:v>PRIX BELPEX MOYEN 10h</c:v>
                      </c:pt>
                      <c:pt idx="11">
                        <c:v>PRIX BELPEX MOYEN 11h</c:v>
                      </c:pt>
                      <c:pt idx="12">
                        <c:v>PRIX BELPEX MOYEN 12h</c:v>
                      </c:pt>
                      <c:pt idx="13">
                        <c:v>PRIX BELPEX MOYEN 13h</c:v>
                      </c:pt>
                      <c:pt idx="14">
                        <c:v>PRIX BELPEX MOYEN 14h</c:v>
                      </c:pt>
                      <c:pt idx="15">
                        <c:v>PRIX BELPEX MOYEN 15h</c:v>
                      </c:pt>
                      <c:pt idx="16">
                        <c:v>PRIX BELPEX MOYEN 16h</c:v>
                      </c:pt>
                      <c:pt idx="17">
                        <c:v>PRIX BELPEX MOYEN 17h</c:v>
                      </c:pt>
                      <c:pt idx="18">
                        <c:v>PRIX BELPEX MOYEN 18h</c:v>
                      </c:pt>
                      <c:pt idx="19">
                        <c:v>PRIX BELPEX MOYEN 19h</c:v>
                      </c:pt>
                      <c:pt idx="20">
                        <c:v>PRIX BELPEX MOYEN 20h</c:v>
                      </c:pt>
                      <c:pt idx="21">
                        <c:v>PRIX BELPEX MOYEN 21h</c:v>
                      </c:pt>
                      <c:pt idx="22">
                        <c:v>PRIX BELPEX MOYEN 22h</c:v>
                      </c:pt>
                      <c:pt idx="23">
                        <c:v>PRIX BELPEX MOYEN 23h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'Bilan 0719-0620 V1bis'!$E$60:$E$83</c15:sqref>
                        </c15:formulaRef>
                      </c:ext>
                    </c:extLst>
                    <c:numCache>
                      <c:formatCode>#,##0.00\ "€"</c:formatCode>
                      <c:ptCount val="24"/>
                      <c:pt idx="0">
                        <c:v>24.986333333333334</c:v>
                      </c:pt>
                      <c:pt idx="1">
                        <c:v>22.098999999999993</c:v>
                      </c:pt>
                      <c:pt idx="2">
                        <c:v>20.43</c:v>
                      </c:pt>
                      <c:pt idx="3">
                        <c:v>19.358333333333338</c:v>
                      </c:pt>
                      <c:pt idx="4">
                        <c:v>18.788</c:v>
                      </c:pt>
                      <c:pt idx="5">
                        <c:v>19.484666666666669</c:v>
                      </c:pt>
                      <c:pt idx="6">
                        <c:v>23.132999999999999</c:v>
                      </c:pt>
                      <c:pt idx="7">
                        <c:v>27.811999999999991</c:v>
                      </c:pt>
                      <c:pt idx="8">
                        <c:v>29.930999999999997</c:v>
                      </c:pt>
                      <c:pt idx="9">
                        <c:v>28.670999999999999</c:v>
                      </c:pt>
                      <c:pt idx="10">
                        <c:v>27.186333333333341</c:v>
                      </c:pt>
                      <c:pt idx="11">
                        <c:v>26.593666666666664</c:v>
                      </c:pt>
                      <c:pt idx="12">
                        <c:v>24.692666666666675</c:v>
                      </c:pt>
                      <c:pt idx="13">
                        <c:v>22.507333333333332</c:v>
                      </c:pt>
                      <c:pt idx="14">
                        <c:v>20.517999999999997</c:v>
                      </c:pt>
                      <c:pt idx="15">
                        <c:v>20.333999999999996</c:v>
                      </c:pt>
                      <c:pt idx="16">
                        <c:v>21.355666666666661</c:v>
                      </c:pt>
                      <c:pt idx="17">
                        <c:v>25.968000000000004</c:v>
                      </c:pt>
                      <c:pt idx="18">
                        <c:v>29.859666666666666</c:v>
                      </c:pt>
                      <c:pt idx="19">
                        <c:v>33.772666666666666</c:v>
                      </c:pt>
                      <c:pt idx="20">
                        <c:v>33.41866666666666</c:v>
                      </c:pt>
                      <c:pt idx="21">
                        <c:v>32.061</c:v>
                      </c:pt>
                      <c:pt idx="22">
                        <c:v>32.11866666666667</c:v>
                      </c:pt>
                      <c:pt idx="23">
                        <c:v>28.294666666666657</c:v>
                      </c:pt>
                    </c:numCache>
                  </c:numRef>
                </c:val>
                <c:smooth val="0"/>
              </c15:ser>
            </c15:filteredLineSeries>
          </c:ext>
        </c:extLst>
      </c:lineChart>
      <c:catAx>
        <c:axId val="67386901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673869408"/>
        <c:crosses val="autoZero"/>
        <c:auto val="1"/>
        <c:lblAlgn val="ctr"/>
        <c:lblOffset val="100"/>
        <c:noMultiLvlLbl val="0"/>
      </c:catAx>
      <c:valAx>
        <c:axId val="673869408"/>
        <c:scaling>
          <c:orientation val="minMax"/>
          <c:min val="15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.00\ &quot;€&quot;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67386901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fr-FR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fr-FR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 smtClean="0"/>
              <a:t>Modifiez le style du titre</a:t>
            </a:r>
            <a:endParaRPr lang="fr-BE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 smtClean="0"/>
              <a:t>Modifiez le style des sous-titres du masque</a:t>
            </a:r>
            <a:endParaRPr lang="fr-B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028DA2-6A8E-456B-BE23-B35A23284AC7}" type="datetimeFigureOut">
              <a:rPr lang="fr-BE" smtClean="0"/>
              <a:t>24-09-20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E326AC-CAD7-4332-A9D5-5BEDE001DCC4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37263301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BE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028DA2-6A8E-456B-BE23-B35A23284AC7}" type="datetimeFigureOut">
              <a:rPr lang="fr-BE" smtClean="0"/>
              <a:t>24-09-20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E326AC-CAD7-4332-A9D5-5BEDE001DCC4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3289028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fr-BE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028DA2-6A8E-456B-BE23-B35A23284AC7}" type="datetimeFigureOut">
              <a:rPr lang="fr-BE" smtClean="0"/>
              <a:t>24-09-20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E326AC-CAD7-4332-A9D5-5BEDE001DCC4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35436969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BE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028DA2-6A8E-456B-BE23-B35A23284AC7}" type="datetimeFigureOut">
              <a:rPr lang="fr-BE" smtClean="0"/>
              <a:t>24-09-20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E326AC-CAD7-4332-A9D5-5BEDE001DCC4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26626924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 smtClean="0"/>
              <a:t>Modifiez le style du titre</a:t>
            </a:r>
            <a:endParaRPr lang="fr-BE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028DA2-6A8E-456B-BE23-B35A23284AC7}" type="datetimeFigureOut">
              <a:rPr lang="fr-BE" smtClean="0"/>
              <a:t>24-09-20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E326AC-CAD7-4332-A9D5-5BEDE001DCC4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10592410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BE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028DA2-6A8E-456B-BE23-B35A23284AC7}" type="datetimeFigureOut">
              <a:rPr lang="fr-BE" smtClean="0"/>
              <a:t>24-09-20</a:t>
            </a:fld>
            <a:endParaRPr lang="fr-BE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E326AC-CAD7-4332-A9D5-5BEDE001DCC4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20551485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fr-BE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028DA2-6A8E-456B-BE23-B35A23284AC7}" type="datetimeFigureOut">
              <a:rPr lang="fr-BE" smtClean="0"/>
              <a:t>24-09-20</a:t>
            </a:fld>
            <a:endParaRPr lang="fr-BE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E326AC-CAD7-4332-A9D5-5BEDE001DCC4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28204774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BE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028DA2-6A8E-456B-BE23-B35A23284AC7}" type="datetimeFigureOut">
              <a:rPr lang="fr-BE" smtClean="0"/>
              <a:t>24-09-20</a:t>
            </a:fld>
            <a:endParaRPr lang="fr-BE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E326AC-CAD7-4332-A9D5-5BEDE001DCC4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14985591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028DA2-6A8E-456B-BE23-B35A23284AC7}" type="datetimeFigureOut">
              <a:rPr lang="fr-BE" smtClean="0"/>
              <a:t>24-09-20</a:t>
            </a:fld>
            <a:endParaRPr lang="fr-BE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E326AC-CAD7-4332-A9D5-5BEDE001DCC4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36100327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 smtClean="0"/>
              <a:t>Modifiez le style du titre</a:t>
            </a:r>
            <a:endParaRPr lang="fr-BE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028DA2-6A8E-456B-BE23-B35A23284AC7}" type="datetimeFigureOut">
              <a:rPr lang="fr-BE" smtClean="0"/>
              <a:t>24-09-20</a:t>
            </a:fld>
            <a:endParaRPr lang="fr-BE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E326AC-CAD7-4332-A9D5-5BEDE001DCC4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9848633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 smtClean="0"/>
              <a:t>Modifiez le style du titre</a:t>
            </a:r>
            <a:endParaRPr lang="fr-BE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BE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028DA2-6A8E-456B-BE23-B35A23284AC7}" type="datetimeFigureOut">
              <a:rPr lang="fr-BE" smtClean="0"/>
              <a:t>24-09-20</a:t>
            </a:fld>
            <a:endParaRPr lang="fr-BE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E326AC-CAD7-4332-A9D5-5BEDE001DCC4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31739191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Modifiez le style du titre</a:t>
            </a:r>
            <a:endParaRPr lang="fr-BE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F028DA2-6A8E-456B-BE23-B35A23284AC7}" type="datetimeFigureOut">
              <a:rPr lang="fr-BE" smtClean="0"/>
              <a:t>24-09-20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0E326AC-CAD7-4332-A9D5-5BEDE001DCC4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35549141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1.emf"/><Relationship Id="rId4" Type="http://schemas.openxmlformats.org/officeDocument/2006/relationships/package" Target="../embeddings/Microsoft_Excel_Worksheet1.xlsx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Graphique 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935423451"/>
              </p:ext>
            </p:extLst>
          </p:nvPr>
        </p:nvGraphicFramePr>
        <p:xfrm>
          <a:off x="3414584" y="1314900"/>
          <a:ext cx="7620000" cy="455771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3" name="Obje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11863328"/>
              </p:ext>
            </p:extLst>
          </p:nvPr>
        </p:nvGraphicFramePr>
        <p:xfrm>
          <a:off x="471616" y="1314900"/>
          <a:ext cx="2286000" cy="4581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4" name="Worksheet" r:id="rId4" imgW="2286176" imgH="4581401" progId="Excel.Sheet.12">
                  <p:embed/>
                </p:oleObj>
              </mc:Choice>
              <mc:Fallback>
                <p:oleObj name="Worksheet" r:id="rId4" imgW="2286176" imgH="4581401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471616" y="1314900"/>
                        <a:ext cx="2286000" cy="45815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091116054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10124</TotalTime>
  <Words>18</Words>
  <Application>Microsoft Office PowerPoint</Application>
  <PresentationFormat>Grand écran</PresentationFormat>
  <Paragraphs>1</Paragraphs>
  <Slides>1</Slides>
  <Notes>0</Notes>
  <HiddenSlides>0</HiddenSlides>
  <MMClips>0</MMClips>
  <ScaleCrop>false</ScaleCrop>
  <HeadingPairs>
    <vt:vector size="8" baseType="variant">
      <vt:variant>
        <vt:lpstr>Polices utilisées</vt:lpstr>
      </vt:variant>
      <vt:variant>
        <vt:i4>3</vt:i4>
      </vt:variant>
      <vt:variant>
        <vt:lpstr>Thème</vt:lpstr>
      </vt:variant>
      <vt:variant>
        <vt:i4>1</vt:i4>
      </vt:variant>
      <vt:variant>
        <vt:lpstr>Serveurs OLE incorporés</vt:lpstr>
      </vt:variant>
      <vt:variant>
        <vt:i4>1</vt:i4>
      </vt:variant>
      <vt:variant>
        <vt:lpstr>Titres des diapositives</vt:lpstr>
      </vt:variant>
      <vt:variant>
        <vt:i4>1</vt:i4>
      </vt:variant>
    </vt:vector>
  </HeadingPairs>
  <TitlesOfParts>
    <vt:vector size="6" baseType="lpstr">
      <vt:lpstr>Arial</vt:lpstr>
      <vt:lpstr>Calibri</vt:lpstr>
      <vt:lpstr>Calibri Light</vt:lpstr>
      <vt:lpstr>Thème Office</vt:lpstr>
      <vt:lpstr>Worksheet</vt:lpstr>
      <vt:lpstr>Présentation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Patrick</dc:creator>
  <cp:lastModifiedBy>Patrick</cp:lastModifiedBy>
  <cp:revision>10</cp:revision>
  <dcterms:created xsi:type="dcterms:W3CDTF">2020-09-17T12:48:08Z</dcterms:created>
  <dcterms:modified xsi:type="dcterms:W3CDTF">2020-09-24T13:47:32Z</dcterms:modified>
</cp:coreProperties>
</file>